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25"/>
  </p:notesMasterIdLst>
  <p:sldIdLst>
    <p:sldId id="338" r:id="rId2"/>
    <p:sldId id="305" r:id="rId3"/>
    <p:sldId id="308" r:id="rId4"/>
    <p:sldId id="312" r:id="rId5"/>
    <p:sldId id="314" r:id="rId6"/>
    <p:sldId id="315" r:id="rId7"/>
    <p:sldId id="340" r:id="rId8"/>
    <p:sldId id="317" r:id="rId9"/>
    <p:sldId id="337" r:id="rId10"/>
    <p:sldId id="318" r:id="rId11"/>
    <p:sldId id="319" r:id="rId12"/>
    <p:sldId id="320" r:id="rId13"/>
    <p:sldId id="341" r:id="rId14"/>
    <p:sldId id="322" r:id="rId15"/>
    <p:sldId id="332" r:id="rId16"/>
    <p:sldId id="334" r:id="rId17"/>
    <p:sldId id="335" r:id="rId18"/>
    <p:sldId id="342" r:id="rId19"/>
    <p:sldId id="343" r:id="rId20"/>
    <p:sldId id="344" r:id="rId21"/>
    <p:sldId id="345" r:id="rId22"/>
    <p:sldId id="346" r:id="rId23"/>
    <p:sldId id="336" r:id="rId2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626"/>
    <a:srgbClr val="190860"/>
    <a:srgbClr val="00518E"/>
    <a:srgbClr val="F5F9DB"/>
    <a:srgbClr val="FCFEB0"/>
    <a:srgbClr val="571926"/>
    <a:srgbClr val="F66670"/>
    <a:srgbClr val="501C37"/>
    <a:srgbClr val="4B1521"/>
    <a:srgbClr val="F43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60"/>
  </p:normalViewPr>
  <p:slideViewPr>
    <p:cSldViewPr>
      <p:cViewPr varScale="1">
        <p:scale>
          <a:sx n="75" d="100"/>
          <a:sy n="75" d="100"/>
        </p:scale>
        <p:origin x="874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607D4-4E4B-47AF-B2BB-1E51B4097E5C}" type="datetimeFigureOut">
              <a:rPr lang="pt-BR" smtClean="0"/>
              <a:t>05/06/2022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CE42-2BB7-41AD-BF64-89DB3F4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13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FCE42-2BB7-41AD-BF64-89DB3F4E38C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87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FCE42-2BB7-41AD-BF64-89DB3F4E38C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65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9B3E9-DB32-A55A-B990-E6CD6E2A6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268234-C5DF-F7B1-C75D-009F442DB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266B77-112B-84CB-E936-CB13075C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2E56-5E57-48F6-9F5B-65F5AA4FBD79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B3BB7-BE58-A4BA-B9F0-2CB172B1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E2B82-90C1-F879-0914-178A89D5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817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8522B-78E9-67DD-8A9F-52E47094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20D5CB-A953-A01E-43BF-8EB9FE613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E59AF6-021A-5FAE-3A96-F7242857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528C-8649-428C-BCF1-1AAD47E75CED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ACFA8D-95C2-67D7-688C-649BBA8A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929A3B-48CD-8EAA-87CD-78852607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3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CE34B8-03E5-A084-E8DB-08AEB4402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D63F21-E5F8-18F2-CEAC-7EE657684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CCC472-8C84-8C79-636E-293622BF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6FF3-A405-4968-8048-5D0F668CB39E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F765B3-433E-BC33-23AB-A611D41E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D5CD1D-4E0A-E9F5-1424-7FF267A4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23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9CBE2-134A-C976-DE47-4FA19CBE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512EE4-972D-8E69-8903-AA5B7C3A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E905FF-9438-E267-FD07-F0B2A5BD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48AC-97E3-46B0-A1D1-C1140ABD67F7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F2004-4B42-AB15-DDB5-B13A6D20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D4033F-3D6C-55B0-9BE2-FC328E305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70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2CC2D-DDDC-5D96-1AE1-B70A8285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A7086E-A614-F693-B02D-B2BE8B33C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24A945-2C6C-149D-2D2E-A112EDAA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4186A-163C-457F-A1A7-7C17BBEFA101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F48C8F-A7D7-6DB7-C22B-F4B8D248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7CED30-469A-DE84-4849-D4ED4E49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44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82199-272E-8D2F-596F-E66AAB5D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CF61F4-77DE-3910-B622-2E724E45A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8D21E-8513-57EC-E4EB-22F900B00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218238-CDDA-9256-929F-DBD05F7B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9A02-35B8-4A16-8AF8-0680FE3C1621}" type="datetime1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50BDBB-8431-5788-5EDB-6D5AEEE6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1872C6-A777-40E0-2523-C399C4E1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6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31973-9610-151B-2545-2524F154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367928-9EA4-1C4A-5573-A5749247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B5182A-85FA-29A8-6AA2-3B67B9F30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813EF1-634D-3467-DD24-D9B1EACAA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A062DA-E04C-3DEF-8A29-21254F484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7C021B9-9403-C50B-C99A-5EEAAEF1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54913-115D-44D2-B782-128A2203B3F7}" type="datetime1">
              <a:rPr lang="pt-BR" smtClean="0"/>
              <a:t>05/06/2022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DAD9A7E-B8EE-B6F7-0171-7C74D456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7F3D15-B9CB-97EB-C869-AA896F06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13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196D8-C667-278B-11D6-7A7795FB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7AE13-2EB4-1AE6-F73D-741EA1F8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E3C7-20D0-4F01-BC60-F6054C60CA4F}" type="datetime1">
              <a:rPr lang="pt-BR" smtClean="0"/>
              <a:t>05/06/2022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0AD8A4-CE0D-7927-6482-2BDB94B1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9C7E77-6AC7-3BD2-5A4D-000AE58F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85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7A22C42-0ED5-4FC4-53BC-D4565E35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4994-DA5A-4642-A19C-2D9372D8AD59}" type="datetime1">
              <a:rPr lang="pt-BR" smtClean="0"/>
              <a:t>05/06/2022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AEA52D0-003E-52DA-EA75-DA02684EB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F6EDB5-2E4B-D54F-7673-3A44FB26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41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8D4FF-00E9-8982-6E0E-FAD896BD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65869-017F-2385-5EA2-DEC4C634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1E0B32-B7C7-7735-EEC4-AB73A2A7E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94A791-4D8D-F637-2248-A52ED46C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483D-DA65-4247-AC65-0C84E2C65BAC}" type="datetime1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F87A18-D04D-5FD3-4BBB-3CB1AC04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5393AE-91A2-DB7C-9EBD-77B5C960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28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57361-5CF4-668B-E73D-1F5F100BA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5E1D2DB-8698-D1B9-EE6E-4F0913FA8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8E8F8A-0B76-A0D5-A6AA-1FABA9ECB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FCC64D-BEA1-629E-2E5E-FD85D0097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C584-FC12-4ACC-AA4C-856C8AC40B34}" type="datetime1">
              <a:rPr lang="pt-BR" smtClean="0"/>
              <a:t>05/06/2022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8FDA44-D7C6-D79A-AD33-65A58F55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8A6EA5-5B53-48D4-4889-0960A0DB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83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151DCB-CB12-7007-D9FB-2EA5E1DA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E52340-24B9-5459-CD04-3237DCFE2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F30CF-3B80-BC3F-94AE-2B9B8812E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D42D6-D9E0-45D0-8ABC-5B347445F8E2}" type="datetime1">
              <a:rPr lang="pt-BR" smtClean="0"/>
              <a:t>05/06/2022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4E599-DB00-D59A-9EB8-ED64775E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D0453B-5D3A-8F70-B696-F73ABC7AD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84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com.br/url?sa=i&amp;rct=j&amp;q=Liquidificador&amp;source=images&amp;cd=&amp;cad=rja&amp;docid=jtZkaDUqNpjoDM&amp;tbnid=cm5nxVGT2emc0M:&amp;ved=0CAUQjRw&amp;url=http://www.jmahfuz.com.br/produto/208/liquidificador-mondial-dinamico-preto.html&amp;ei=UGeZUeSpGIT69QSA5oFw&amp;bvm=bv.46751780,d.dmQ&amp;psig=AFQjCNHNoi_BTuCSJ9GMLBx4aK59rMnrug&amp;ust=13690943302043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Petrobr%C3%A1s&amp;source=images&amp;cd=&amp;cad=rja&amp;docid=WTKiaNNVSghjBM&amp;tbnid=1SghPYYfJDJXOM:&amp;ved=0CAUQjRw&amp;url=http://www.not1.xpg.com.br/petrobras-desenvolve-tecnologias-nova-descoberta-pre-sal/&amp;ei=TneZUf6PLYnm9ATqk4BQ&amp;bvm=bv.46751780,d.dmQ&amp;psig=AFQjCNH4JesS3EjFQ9HU5aJhPNPJfyI_XA&amp;ust=1369098426522598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google.com.br/url?sa=i&amp;rct=j&amp;q=Artesanato+em+barro&amp;source=images&amp;cd=&amp;cad=rja&amp;docid=qjqQkRVdaGdGkM&amp;tbnid=baxK3PWHJC732M:&amp;ved=0CAUQjRw&amp;url=http://dialogospoliticos.wordpress.com/2009/07/10/artesas-de-vicosa-do-ceara-retratam-em-pecas-historia-de-seus-antepassados/&amp;ei=nUSZUfWUIoey8ASZjoCIAg&amp;bvm=bv.46751780,d.dmQ&amp;psig=AFQjCNFU1nrsBFYhwUl9iQJBOzIzZ0ixMA&amp;ust=13690852778988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google.com.br/url?sa=i&amp;rct=j&amp;q=Sider%C3%BArgicas&amp;source=images&amp;cd=&amp;cad=rja&amp;docid=cwOa2QHCR8au3M&amp;tbnid=DAxQqbzn_NMdkM:&amp;ved=0CAUQjRw&amp;url=http://www.sinobras.com.br/index2.php?p%3Dsiderurgia.php&amp;ei=lWGZUYq2L4yc9QTa1YGABQ&amp;bvm=bv.46751780,d.dmQ&amp;psig=AFQjCNFhdMKazuNpbEC-b8HKQyD1OIKJRg&amp;ust=136909273819002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BBBECA72-5B81-4940-8CF3-DB5E7CE39E15}"/>
              </a:ext>
            </a:extLst>
          </p:cNvPr>
          <p:cNvSpPr txBox="1">
            <a:spLocks/>
          </p:cNvSpPr>
          <p:nvPr/>
        </p:nvSpPr>
        <p:spPr>
          <a:xfrm>
            <a:off x="465404" y="417442"/>
            <a:ext cx="8208912" cy="763334"/>
          </a:xfrm>
          <a:prstGeom prst="rect">
            <a:avLst/>
          </a:prstGeom>
          <a:solidFill>
            <a:schemeClr val="accent1"/>
          </a:solidFill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CONCEITOS</a:t>
            </a:r>
            <a:endParaRPr lang="pt-BR" sz="45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53CB3E-3570-4520-9D81-48B4F2B8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300134"/>
            <a:ext cx="8079551" cy="3937178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465404" y="1388727"/>
            <a:ext cx="8208912" cy="703456"/>
          </a:xfrm>
          <a:prstGeom prst="rect">
            <a:avLst/>
          </a:prstGeom>
          <a:noFill/>
          <a:ln w="158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Cap. 04 - Atividade industrial no Brasil</a:t>
            </a:r>
            <a:endParaRPr lang="pt-BR" sz="3200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>
          <a:xfrm>
            <a:off x="6515333" y="551896"/>
            <a:ext cx="1945099" cy="4944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Geografia</a:t>
            </a:r>
            <a:endParaRPr lang="pt-BR" sz="2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467544" y="6237312"/>
            <a:ext cx="8208912" cy="461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Prof. Everton Assunção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1BABDE-B5A5-452C-97C7-40E577CD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3842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81590" y="266728"/>
            <a:ext cx="8380819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9. INDÚSTRIAS DE BENS INTERMEDIÁRIOS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C4F4AEB-B667-4921-BF27-6817BDBD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2" y="6484415"/>
            <a:ext cx="395537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6" descr="Montagem e manutenção de máquinas industriais - Kawdemi">
            <a:extLst>
              <a:ext uri="{FF2B5EF4-FFF2-40B4-BE49-F238E27FC236}">
                <a16:creationId xmlns:a16="http://schemas.microsoft.com/office/drawing/2014/main" id="{D9637C97-9FBB-4EE5-A621-5F40BC8BD1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384648" cy="23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089347B-5FC1-461A-A5F6-28BE7E93D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2" b="7689"/>
          <a:stretch/>
        </p:blipFill>
        <p:spPr bwMode="auto">
          <a:xfrm>
            <a:off x="1180956" y="1951606"/>
            <a:ext cx="6706215" cy="43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8B7199-8E05-A5BC-99AD-2ACAE0F902A2}"/>
              </a:ext>
            </a:extLst>
          </p:cNvPr>
          <p:cNvSpPr txBox="1"/>
          <p:nvPr/>
        </p:nvSpPr>
        <p:spPr>
          <a:xfrm>
            <a:off x="381590" y="878335"/>
            <a:ext cx="8380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Produzem máquinas e equipamentos que serão utilizados em outras fábricas.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6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23327" y="289908"/>
            <a:ext cx="8254855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10. INDÚSTRIAS DE BENS DE CONSUMO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BB90A0E-62FA-4E9E-88E7-F1FF6497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6334" y="6492875"/>
            <a:ext cx="447665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Prohíben a supermercados de Francia tirar alimentos que no vendan ...">
            <a:extLst>
              <a:ext uri="{FF2B5EF4-FFF2-40B4-BE49-F238E27FC236}">
                <a16:creationId xmlns:a16="http://schemas.microsoft.com/office/drawing/2014/main" id="{CCEAB249-095C-4CC7-B02A-3E4644732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 r="24868"/>
          <a:stretch/>
        </p:blipFill>
        <p:spPr bwMode="auto">
          <a:xfrm>
            <a:off x="1244874" y="2102436"/>
            <a:ext cx="6495478" cy="427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319D36-B67B-4F56-B201-2635A6651F1C}"/>
              </a:ext>
            </a:extLst>
          </p:cNvPr>
          <p:cNvSpPr txBox="1"/>
          <p:nvPr/>
        </p:nvSpPr>
        <p:spPr>
          <a:xfrm>
            <a:off x="444572" y="980728"/>
            <a:ext cx="82548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Fabricam produtos que serão consumidos diretamente pelas pessoas.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B1B72B6-FD4C-49AD-9B33-9F84A8FE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6334" y="6465561"/>
            <a:ext cx="436807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ogurte Integral sabor Coco Danone 1,35Kg - Nagumo">
            <a:extLst>
              <a:ext uri="{FF2B5EF4-FFF2-40B4-BE49-F238E27FC236}">
                <a16:creationId xmlns:a16="http://schemas.microsoft.com/office/drawing/2014/main" id="{F3B8C29D-1F0A-4A63-A985-98D6E54AD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9" r="18354"/>
          <a:stretch/>
        </p:blipFill>
        <p:spPr bwMode="auto">
          <a:xfrm>
            <a:off x="435293" y="2708920"/>
            <a:ext cx="2264499" cy="362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6065368-28D2-42C7-B62E-4037755D19EC}"/>
              </a:ext>
            </a:extLst>
          </p:cNvPr>
          <p:cNvSpPr txBox="1"/>
          <p:nvPr/>
        </p:nvSpPr>
        <p:spPr>
          <a:xfrm>
            <a:off x="435292" y="182585"/>
            <a:ext cx="8261042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11. INDÚSTRIAS DE BENS DE CONSUMO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NÃO DURÁVEIS</a:t>
            </a:r>
          </a:p>
        </p:txBody>
      </p:sp>
      <p:pic>
        <p:nvPicPr>
          <p:cNvPr id="4098" name="Picture 2" descr="MP da Liberdade Econômica pode permitir remédios em supermercados ...">
            <a:extLst>
              <a:ext uri="{FF2B5EF4-FFF2-40B4-BE49-F238E27FC236}">
                <a16:creationId xmlns:a16="http://schemas.microsoft.com/office/drawing/2014/main" id="{E165B381-ECA1-45FF-8CE4-4B73569A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341" y="2729101"/>
            <a:ext cx="5689716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BEC4AB0-25C6-2452-E669-ED1C1CA6A6A7}"/>
              </a:ext>
            </a:extLst>
          </p:cNvPr>
          <p:cNvSpPr txBox="1"/>
          <p:nvPr/>
        </p:nvSpPr>
        <p:spPr>
          <a:xfrm>
            <a:off x="435292" y="1142274"/>
            <a:ext cx="82610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Fabricam produtos que serão consumidos rapidamente, ou seja, possuem prazo de consumo relativamente curto.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s://www.jmahfuz.com.br/imagens/produtos/1/224/tmp/zoom/01-liquidificador-dinamico-mondia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13255"/>
          <a:stretch/>
        </p:blipFill>
        <p:spPr bwMode="auto">
          <a:xfrm>
            <a:off x="539552" y="2772409"/>
            <a:ext cx="2768935" cy="31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B1B72B6-FD4C-49AD-9B33-9F84A8FE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944" y="6465561"/>
            <a:ext cx="48519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579431-79A2-4758-82D9-644C364ABB33}"/>
              </a:ext>
            </a:extLst>
          </p:cNvPr>
          <p:cNvSpPr txBox="1"/>
          <p:nvPr/>
        </p:nvSpPr>
        <p:spPr>
          <a:xfrm>
            <a:off x="386902" y="247339"/>
            <a:ext cx="8261042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12. INDÚSTRIAS DE BENS DE CONSUMO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DURÁVEIS</a:t>
            </a:r>
          </a:p>
        </p:txBody>
      </p:sp>
      <p:pic>
        <p:nvPicPr>
          <p:cNvPr id="5122" name="Picture 2" descr="Carro por Assinatura Vale a Pena?">
            <a:extLst>
              <a:ext uri="{FF2B5EF4-FFF2-40B4-BE49-F238E27FC236}">
                <a16:creationId xmlns:a16="http://schemas.microsoft.com/office/drawing/2014/main" id="{707F0DFA-2939-47F8-B649-BE4BA2B2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88" y="3140968"/>
            <a:ext cx="5339456" cy="300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D50C915-0A5C-6A47-A1F7-573593F53E90}"/>
              </a:ext>
            </a:extLst>
          </p:cNvPr>
          <p:cNvSpPr txBox="1"/>
          <p:nvPr/>
        </p:nvSpPr>
        <p:spPr>
          <a:xfrm>
            <a:off x="386902" y="1201710"/>
            <a:ext cx="8261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Produzem bens que que são consumidos em um período relativamente longo.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4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AD68A6F-3522-4CF3-9739-FACA26FAA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0" t="4489" b="2120"/>
          <a:stretch/>
        </p:blipFill>
        <p:spPr>
          <a:xfrm>
            <a:off x="5568225" y="3514738"/>
            <a:ext cx="3101563" cy="27225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395536" y="224395"/>
            <a:ext cx="8352928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13. INDÚSTRIA EXTRATIVA</a:t>
            </a:r>
          </a:p>
        </p:txBody>
      </p:sp>
      <p:pic>
        <p:nvPicPr>
          <p:cNvPr id="20488" name="Picture 8" descr="http://www.not1.com.br/wp-content/uploads/2011/02/petrobras-pre-sal-tecnologia-nov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5" y="3424728"/>
            <a:ext cx="3173571" cy="27702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B4986C-3679-4EDE-8A3C-0F6D9AC3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9788" y="6492875"/>
            <a:ext cx="474212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EE881B-3CEF-4110-A82E-61703B27B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45" r="12936"/>
          <a:stretch/>
        </p:blipFill>
        <p:spPr>
          <a:xfrm>
            <a:off x="2953504" y="2403255"/>
            <a:ext cx="3346688" cy="27496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D26AA-3C21-45BF-8A6A-88183387143D}"/>
              </a:ext>
            </a:extLst>
          </p:cNvPr>
          <p:cNvSpPr txBox="1"/>
          <p:nvPr/>
        </p:nvSpPr>
        <p:spPr>
          <a:xfrm>
            <a:off x="509365" y="3016125"/>
            <a:ext cx="115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Petróleo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B45D72-0D0A-4D7C-83B4-CCCB5017D477}"/>
              </a:ext>
            </a:extLst>
          </p:cNvPr>
          <p:cNvSpPr txBox="1"/>
          <p:nvPr/>
        </p:nvSpPr>
        <p:spPr>
          <a:xfrm>
            <a:off x="3635896" y="5159205"/>
            <a:ext cx="1944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Minério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ADC143-6194-499D-BFFB-60D75FC555F1}"/>
              </a:ext>
            </a:extLst>
          </p:cNvPr>
          <p:cNvSpPr txBox="1"/>
          <p:nvPr/>
        </p:nvSpPr>
        <p:spPr>
          <a:xfrm>
            <a:off x="7524328" y="3075195"/>
            <a:ext cx="115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Madeira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A4B733-E3EC-8F6A-2C22-03E7BF0465BD}"/>
              </a:ext>
            </a:extLst>
          </p:cNvPr>
          <p:cNvSpPr txBox="1"/>
          <p:nvPr/>
        </p:nvSpPr>
        <p:spPr>
          <a:xfrm>
            <a:off x="323529" y="867617"/>
            <a:ext cx="84249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Extraem a matéria prima diretamente da natureza para serem utilizadas e transformadas nas indústrias.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0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395536" y="260648"/>
            <a:ext cx="8352928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14. FONTES DE ENERGIA</a:t>
            </a:r>
          </a:p>
        </p:txBody>
      </p:sp>
      <p:pic>
        <p:nvPicPr>
          <p:cNvPr id="1028" name="Picture 4" descr="5 razões para a indústria aderir ao mercado livre de energia ...">
            <a:extLst>
              <a:ext uri="{FF2B5EF4-FFF2-40B4-BE49-F238E27FC236}">
                <a16:creationId xmlns:a16="http://schemas.microsoft.com/office/drawing/2014/main" id="{F65D5619-8786-4A38-AB0C-0D25105F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060848"/>
            <a:ext cx="8352928" cy="443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1EFCC2D-50E2-2D47-8A6F-3A1ACA4CE3AF}"/>
              </a:ext>
            </a:extLst>
          </p:cNvPr>
          <p:cNvSpPr txBox="1"/>
          <p:nvPr/>
        </p:nvSpPr>
        <p:spPr>
          <a:xfrm>
            <a:off x="395536" y="908720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São elementos que permitem aos seres humanos produzir e multiplicar sua capacidade de trabalho.</a:t>
            </a:r>
          </a:p>
        </p:txBody>
      </p:sp>
    </p:spTree>
    <p:extLst>
      <p:ext uri="{BB962C8B-B14F-4D97-AF65-F5344CB8AC3E}">
        <p14:creationId xmlns:p14="http://schemas.microsoft.com/office/powerpoint/2010/main" val="1162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395536" y="260648"/>
            <a:ext cx="83529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15. ENERGIA ALTERNATIVA OU RENOVÁVEL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33F7041-6929-406E-8684-3D6D6E40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835292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E448CD-9CE8-3764-B316-47FC9C5E3D27}"/>
              </a:ext>
            </a:extLst>
          </p:cNvPr>
          <p:cNvSpPr txBox="1"/>
          <p:nvPr/>
        </p:nvSpPr>
        <p:spPr>
          <a:xfrm>
            <a:off x="395536" y="783868"/>
            <a:ext cx="83529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É a anergia que procede de recursos que são reabastecidos naturalmente e que aos poucos vêm substituindo as fontes de energias poluidoras.</a:t>
            </a:r>
          </a:p>
        </p:txBody>
      </p:sp>
    </p:spTree>
    <p:extLst>
      <p:ext uri="{BB962C8B-B14F-4D97-AF65-F5344CB8AC3E}">
        <p14:creationId xmlns:p14="http://schemas.microsoft.com/office/powerpoint/2010/main" val="23171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719A37-8B30-493A-BEDC-F0E42C92350D}"/>
              </a:ext>
            </a:extLst>
          </p:cNvPr>
          <p:cNvSpPr txBox="1">
            <a:spLocks/>
          </p:cNvSpPr>
          <p:nvPr/>
        </p:nvSpPr>
        <p:spPr>
          <a:xfrm>
            <a:off x="395536" y="227676"/>
            <a:ext cx="8352928" cy="609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 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MATRIZ ENERGÉTICA </a:t>
            </a:r>
            <a:endParaRPr lang="pt-BR" sz="3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05E4A5-1262-43AB-9C66-BD3D6ECA1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0" t="4476" r="6309" b="3873"/>
          <a:stretch/>
        </p:blipFill>
        <p:spPr>
          <a:xfrm>
            <a:off x="4355976" y="2704755"/>
            <a:ext cx="4536504" cy="3720319"/>
          </a:xfrm>
          <a:prstGeom prst="rect">
            <a:avLst/>
          </a:prstGeom>
        </p:spPr>
      </p:pic>
      <p:pic>
        <p:nvPicPr>
          <p:cNvPr id="1026" name="Picture 2" descr="Itaipu ocupa primeiro lugar em produção acumulada de energia">
            <a:extLst>
              <a:ext uri="{FF2B5EF4-FFF2-40B4-BE49-F238E27FC236}">
                <a16:creationId xmlns:a16="http://schemas.microsoft.com/office/drawing/2014/main" id="{99CE8D1C-400F-4411-99D5-2F28D243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2" y="3284984"/>
            <a:ext cx="38757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03F34A0-0015-DC3A-6732-BE58AC3728F9}"/>
              </a:ext>
            </a:extLst>
          </p:cNvPr>
          <p:cNvSpPr txBox="1"/>
          <p:nvPr/>
        </p:nvSpPr>
        <p:spPr>
          <a:xfrm>
            <a:off x="395536" y="908720"/>
            <a:ext cx="83529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É o conjunto de fontes de energia utilizadas por um país ou região em todos os seus setores de  atividades econômicas.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E23089-3C7F-4E86-86D0-F9107E48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3230" y="6474988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F8769E9-53B9-4AE4-B5B2-6C3A25A24DD9}"/>
              </a:ext>
            </a:extLst>
          </p:cNvPr>
          <p:cNvSpPr txBox="1">
            <a:spLocks/>
          </p:cNvSpPr>
          <p:nvPr/>
        </p:nvSpPr>
        <p:spPr>
          <a:xfrm>
            <a:off x="395536" y="260648"/>
            <a:ext cx="8352928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17. INDUSTRIALIZAÇÃO</a:t>
            </a:r>
          </a:p>
        </p:txBody>
      </p:sp>
      <p:pic>
        <p:nvPicPr>
          <p:cNvPr id="8" name="Picture 4" descr="Consumo de gás cai 10,27% em outubro com menor uso em térmicas ...">
            <a:extLst>
              <a:ext uri="{FF2B5EF4-FFF2-40B4-BE49-F238E27FC236}">
                <a16:creationId xmlns:a16="http://schemas.microsoft.com/office/drawing/2014/main" id="{2FBD3BCF-5AA3-4C57-8BFE-772D90762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6"/>
          <a:stretch/>
        </p:blipFill>
        <p:spPr bwMode="auto">
          <a:xfrm>
            <a:off x="1043608" y="2071293"/>
            <a:ext cx="6828876" cy="41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BCBBDB-D0AD-BFB5-3973-A1751F5CD254}"/>
              </a:ext>
            </a:extLst>
          </p:cNvPr>
          <p:cNvSpPr txBox="1"/>
          <p:nvPr/>
        </p:nvSpPr>
        <p:spPr>
          <a:xfrm>
            <a:off x="395536" y="846624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Denomina-se industrialização o processo de implantação de indústrias em um país ou região.</a:t>
            </a:r>
          </a:p>
        </p:txBody>
      </p:sp>
    </p:spTree>
    <p:extLst>
      <p:ext uri="{BB962C8B-B14F-4D97-AF65-F5344CB8AC3E}">
        <p14:creationId xmlns:p14="http://schemas.microsoft.com/office/powerpoint/2010/main" val="5210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ASTER – Grupo The One">
            <a:extLst>
              <a:ext uri="{FF2B5EF4-FFF2-40B4-BE49-F238E27FC236}">
                <a16:creationId xmlns:a16="http://schemas.microsoft.com/office/drawing/2014/main" id="{6EB9A848-1853-4DFF-B02A-0FBD416AB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5156" r="3747" b="9704"/>
          <a:stretch/>
        </p:blipFill>
        <p:spPr bwMode="auto">
          <a:xfrm>
            <a:off x="467544" y="2082011"/>
            <a:ext cx="6026188" cy="41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A5D1-3EF3-43B0-9D37-24C944A6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247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587DF6-B4CB-4CB6-BFE7-78FD79561823}"/>
              </a:ext>
            </a:extLst>
          </p:cNvPr>
          <p:cNvSpPr txBox="1">
            <a:spLocks/>
          </p:cNvSpPr>
          <p:nvPr/>
        </p:nvSpPr>
        <p:spPr>
          <a:xfrm>
            <a:off x="385553" y="188640"/>
            <a:ext cx="8352928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18. ACUMULAÇÃO DE CAPITAIS</a:t>
            </a:r>
          </a:p>
        </p:txBody>
      </p:sp>
      <p:pic>
        <p:nvPicPr>
          <p:cNvPr id="2050" name="Picture 2" descr="Trading: especular com ações é perigoso para novos investidores ...">
            <a:extLst>
              <a:ext uri="{FF2B5EF4-FFF2-40B4-BE49-F238E27FC236}">
                <a16:creationId xmlns:a16="http://schemas.microsoft.com/office/drawing/2014/main" id="{11BBA02C-5C3A-4D4E-B947-ED0E68B3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186" y="2075547"/>
            <a:ext cx="5208917" cy="41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76E32A2-B60A-6AB3-9D97-061654C84CB8}"/>
              </a:ext>
            </a:extLst>
          </p:cNvPr>
          <p:cNvSpPr txBox="1"/>
          <p:nvPr/>
        </p:nvSpPr>
        <p:spPr>
          <a:xfrm>
            <a:off x="385553" y="786552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Processo de acumulação de bens ou dinheiro, de patrimônio, de riqueza.</a:t>
            </a:r>
          </a:p>
        </p:txBody>
      </p:sp>
    </p:spTree>
    <p:extLst>
      <p:ext uri="{BB962C8B-B14F-4D97-AF65-F5344CB8AC3E}">
        <p14:creationId xmlns:p14="http://schemas.microsoft.com/office/powerpoint/2010/main" val="38872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t.olhares.com/data/big/64/644177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36" y="2276872"/>
            <a:ext cx="3131679" cy="4297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ta para a direita 1"/>
          <p:cNvSpPr/>
          <p:nvPr/>
        </p:nvSpPr>
        <p:spPr>
          <a:xfrm>
            <a:off x="3887924" y="4221088"/>
            <a:ext cx="1368152" cy="72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pic>
        <p:nvPicPr>
          <p:cNvPr id="3074" name="Picture 2" descr="Resultado de imagem para Artesã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r="35262"/>
          <a:stretch/>
        </p:blipFill>
        <p:spPr bwMode="auto">
          <a:xfrm>
            <a:off x="5364087" y="2276873"/>
            <a:ext cx="3338877" cy="42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491BE-6099-4510-A4B3-55CB23F7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74988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7698AC-E260-4499-92EB-5D78353B08E8}"/>
              </a:ext>
            </a:extLst>
          </p:cNvPr>
          <p:cNvSpPr txBox="1"/>
          <p:nvPr/>
        </p:nvSpPr>
        <p:spPr>
          <a:xfrm>
            <a:off x="416560" y="188640"/>
            <a:ext cx="8235420" cy="53860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92000"/>
            </a:pPr>
            <a:r>
              <a:rPr lang="en-US" sz="29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1. ARTESANATO</a:t>
            </a: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8448C0-6DD6-F0A6-7053-99ACCA396C02}"/>
              </a:ext>
            </a:extLst>
          </p:cNvPr>
          <p:cNvSpPr txBox="1"/>
          <p:nvPr/>
        </p:nvSpPr>
        <p:spPr>
          <a:xfrm>
            <a:off x="755576" y="727249"/>
            <a:ext cx="78964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92000"/>
            </a:pP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maneira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pela qual as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com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inteligência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produziram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seus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primeiros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3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uso</a:t>
            </a: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83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A5D1-3EF3-43B0-9D37-24C944A6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247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587DF6-B4CB-4CB6-BFE7-78FD79561823}"/>
              </a:ext>
            </a:extLst>
          </p:cNvPr>
          <p:cNvSpPr txBox="1">
            <a:spLocks/>
          </p:cNvSpPr>
          <p:nvPr/>
        </p:nvSpPr>
        <p:spPr>
          <a:xfrm>
            <a:off x="395536" y="188640"/>
            <a:ext cx="8352928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19. TRANSNACIONAIS</a:t>
            </a:r>
          </a:p>
        </p:txBody>
      </p:sp>
      <p:pic>
        <p:nvPicPr>
          <p:cNvPr id="1026" name="Picture 2" descr="Multinacionais e o Trabalho">
            <a:extLst>
              <a:ext uri="{FF2B5EF4-FFF2-40B4-BE49-F238E27FC236}">
                <a16:creationId xmlns:a16="http://schemas.microsoft.com/office/drawing/2014/main" id="{89E12A86-995A-43A0-8392-4868FF7B2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3" b="5376"/>
          <a:stretch/>
        </p:blipFill>
        <p:spPr bwMode="auto">
          <a:xfrm>
            <a:off x="503548" y="2061462"/>
            <a:ext cx="8136904" cy="41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C42378C-AC6C-8B8F-D03E-8FCE8D17DD49}"/>
              </a:ext>
            </a:extLst>
          </p:cNvPr>
          <p:cNvSpPr txBox="1"/>
          <p:nvPr/>
        </p:nvSpPr>
        <p:spPr>
          <a:xfrm>
            <a:off x="395536" y="774616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mesmo que multinacional ou empresa global, ou seja, uma empresa que atua em vários países.</a:t>
            </a:r>
          </a:p>
        </p:txBody>
      </p:sp>
    </p:spTree>
    <p:extLst>
      <p:ext uri="{BB962C8B-B14F-4D97-AF65-F5344CB8AC3E}">
        <p14:creationId xmlns:p14="http://schemas.microsoft.com/office/powerpoint/2010/main" val="37636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A5D1-3EF3-43B0-9D37-24C944A6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247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587DF6-B4CB-4CB6-BFE7-78FD79561823}"/>
              </a:ext>
            </a:extLst>
          </p:cNvPr>
          <p:cNvSpPr txBox="1">
            <a:spLocks/>
          </p:cNvSpPr>
          <p:nvPr/>
        </p:nvSpPr>
        <p:spPr>
          <a:xfrm>
            <a:off x="385553" y="260648"/>
            <a:ext cx="8352928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20. DESECONOMIA DE ESCALA</a:t>
            </a:r>
          </a:p>
        </p:txBody>
      </p:sp>
      <p:pic>
        <p:nvPicPr>
          <p:cNvPr id="2" name="Picture 2" descr="Disminución Del Precio De Las Acciones Imagen de archivo - Imagen ...">
            <a:extLst>
              <a:ext uri="{FF2B5EF4-FFF2-40B4-BE49-F238E27FC236}">
                <a16:creationId xmlns:a16="http://schemas.microsoft.com/office/drawing/2014/main" id="{D8D45FA7-373E-44E6-B8F4-CF9B61F13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22185"/>
          <a:stretch/>
        </p:blipFill>
        <p:spPr bwMode="auto">
          <a:xfrm>
            <a:off x="570294" y="2829065"/>
            <a:ext cx="7395211" cy="366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D234E0-B35A-554C-80D0-B7FB9B66B7D4}"/>
              </a:ext>
            </a:extLst>
          </p:cNvPr>
          <p:cNvSpPr txBox="1"/>
          <p:nvPr/>
        </p:nvSpPr>
        <p:spPr>
          <a:xfrm>
            <a:off x="107504" y="863392"/>
            <a:ext cx="878497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Ocorre quando uma aglomeração urbana – neste caso, São Paulo e seus arredores – torna-se desfavorável à implantação de novas empresas em razão dos custos elevados (impostos, terrenos, congestionamentos, etc.)</a:t>
            </a:r>
          </a:p>
        </p:txBody>
      </p:sp>
    </p:spTree>
    <p:extLst>
      <p:ext uri="{BB962C8B-B14F-4D97-AF65-F5344CB8AC3E}">
        <p14:creationId xmlns:p14="http://schemas.microsoft.com/office/powerpoint/2010/main" val="16726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1A5D1-3EF3-43B0-9D37-24C944A6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247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6587DF6-B4CB-4CB6-BFE7-78FD79561823}"/>
              </a:ext>
            </a:extLst>
          </p:cNvPr>
          <p:cNvSpPr txBox="1">
            <a:spLocks/>
          </p:cNvSpPr>
          <p:nvPr/>
        </p:nvSpPr>
        <p:spPr>
          <a:xfrm>
            <a:off x="385553" y="365124"/>
            <a:ext cx="8352928" cy="54359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21. GUERRA FISCAL</a:t>
            </a:r>
          </a:p>
        </p:txBody>
      </p:sp>
      <p:pic>
        <p:nvPicPr>
          <p:cNvPr id="1026" name="Picture 2" descr="Guerra Fiscal: Estado de São Paulo Edita Norma para Reconhecimento ...">
            <a:extLst>
              <a:ext uri="{FF2B5EF4-FFF2-40B4-BE49-F238E27FC236}">
                <a16:creationId xmlns:a16="http://schemas.microsoft.com/office/drawing/2014/main" id="{0D469BFD-267B-470B-91BC-73ECE133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920880" cy="42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467F0FD-FDF9-79C9-C52A-406EA481A44E}"/>
              </a:ext>
            </a:extLst>
          </p:cNvPr>
          <p:cNvSpPr txBox="1"/>
          <p:nvPr/>
        </p:nvSpPr>
        <p:spPr>
          <a:xfrm>
            <a:off x="385553" y="1008104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Espécie de competição entre estados e/ou  municípios para atrair novos investimentos.</a:t>
            </a:r>
          </a:p>
        </p:txBody>
      </p:sp>
    </p:spTree>
    <p:extLst>
      <p:ext uri="{BB962C8B-B14F-4D97-AF65-F5344CB8AC3E}">
        <p14:creationId xmlns:p14="http://schemas.microsoft.com/office/powerpoint/2010/main" val="26459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CBDF66-15EC-4393-815A-20DA8F67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5668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53F3BE-E304-4BFD-B30F-02B7EFA1BE78}"/>
              </a:ext>
            </a:extLst>
          </p:cNvPr>
          <p:cNvSpPr txBox="1"/>
          <p:nvPr/>
        </p:nvSpPr>
        <p:spPr>
          <a:xfrm>
            <a:off x="539552" y="908720"/>
            <a:ext cx="8136904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Grato pela atenção!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EE1C9-57B6-4CC3-B66B-38C25AC756E2}"/>
              </a:ext>
            </a:extLst>
          </p:cNvPr>
          <p:cNvSpPr txBox="1"/>
          <p:nvPr/>
        </p:nvSpPr>
        <p:spPr>
          <a:xfrm>
            <a:off x="547394" y="4221088"/>
            <a:ext cx="81369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“Que Deus, na sua infinita bondade, nos ilumine, proteja e abençoe”.</a:t>
            </a:r>
          </a:p>
        </p:txBody>
      </p:sp>
      <p:pic>
        <p:nvPicPr>
          <p:cNvPr id="7" name="Picture 2" descr="Aurora da Rua » Colégio Antonio Vieira">
            <a:extLst>
              <a:ext uri="{FF2B5EF4-FFF2-40B4-BE49-F238E27FC236}">
                <a16:creationId xmlns:a16="http://schemas.microsoft.com/office/drawing/2014/main" id="{2BAAF788-0A2F-45B6-A679-F538EF35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92797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867C12FD-5487-4BE4-88DE-FFC2C3D06239}"/>
              </a:ext>
            </a:extLst>
          </p:cNvPr>
          <p:cNvSpPr txBox="1">
            <a:spLocks/>
          </p:cNvSpPr>
          <p:nvPr/>
        </p:nvSpPr>
        <p:spPr>
          <a:xfrm>
            <a:off x="467544" y="5949280"/>
            <a:ext cx="8208912" cy="4616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Prof. Everton Assunção</a:t>
            </a:r>
          </a:p>
        </p:txBody>
      </p:sp>
    </p:spTree>
    <p:extLst>
      <p:ext uri="{BB962C8B-B14F-4D97-AF65-F5344CB8AC3E}">
        <p14:creationId xmlns:p14="http://schemas.microsoft.com/office/powerpoint/2010/main" val="17486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31539" y="201438"/>
            <a:ext cx="8280921" cy="5059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2. MANUFATURA</a:t>
            </a:r>
            <a:endParaRPr lang="pt-BR" sz="4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9FF036-25B0-44A0-8D2A-82DD5C50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2" name="Picture 4" descr="Você sabe o que foi revolução industrial? Veja aqui isso e muito ...">
            <a:extLst>
              <a:ext uri="{FF2B5EF4-FFF2-40B4-BE49-F238E27FC236}">
                <a16:creationId xmlns:a16="http://schemas.microsoft.com/office/drawing/2014/main" id="{DF94E44F-9BE9-4B38-89A0-98BEDF4E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1" y="2213803"/>
            <a:ext cx="6192688" cy="40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1175B9-50A6-D217-355B-C153BEF0E582}"/>
              </a:ext>
            </a:extLst>
          </p:cNvPr>
          <p:cNvSpPr txBox="1"/>
          <p:nvPr/>
        </p:nvSpPr>
        <p:spPr>
          <a:xfrm>
            <a:off x="395535" y="908720"/>
            <a:ext cx="82809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É considerada uma etapa intermediária entre o artesanato e a indústria moderna. </a:t>
            </a:r>
          </a:p>
        </p:txBody>
      </p:sp>
    </p:spTree>
    <p:extLst>
      <p:ext uri="{BB962C8B-B14F-4D97-AF65-F5344CB8AC3E}">
        <p14:creationId xmlns:p14="http://schemas.microsoft.com/office/powerpoint/2010/main" val="20631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pactos Ambientais Causados Pelas Indústrias - Cola da Web">
            <a:extLst>
              <a:ext uri="{FF2B5EF4-FFF2-40B4-BE49-F238E27FC236}">
                <a16:creationId xmlns:a16="http://schemas.microsoft.com/office/drawing/2014/main" id="{76FAB1ED-6359-43B0-9149-73697734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16" y="2541010"/>
            <a:ext cx="6408713" cy="36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45048" y="254635"/>
            <a:ext cx="8252250" cy="5760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3. INDÚSTRIA MODERNA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EDE3193-CA5D-4C21-8DD7-C8AB7F6A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8952" y="6484415"/>
            <a:ext cx="44504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AC027D-9AE8-89EC-8B0E-DD6421485779}"/>
              </a:ext>
            </a:extLst>
          </p:cNvPr>
          <p:cNvSpPr txBox="1"/>
          <p:nvPr/>
        </p:nvSpPr>
        <p:spPr>
          <a:xfrm>
            <a:off x="445048" y="830699"/>
            <a:ext cx="8252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 originou da Revolução Industrial, que ocorreu no Reino Unido (Inglaterra) em meados do </a:t>
            </a:r>
            <a:r>
              <a:rPr lang="pt-BR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século XVIII </a:t>
            </a: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 depois se espalhou para todo o mundo.</a:t>
            </a:r>
          </a:p>
        </p:txBody>
      </p:sp>
    </p:spTree>
    <p:extLst>
      <p:ext uri="{BB962C8B-B14F-4D97-AF65-F5344CB8AC3E}">
        <p14:creationId xmlns:p14="http://schemas.microsoft.com/office/powerpoint/2010/main" val="549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6515FF6-1E1B-4FF7-9356-24B58792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68" y="2299964"/>
            <a:ext cx="7081424" cy="408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57389" y="227339"/>
            <a:ext cx="83529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4. PRODUÇÃO EM LARGA ESCALA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AD0BF85-4E80-418F-9B10-6EF2C674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162" y="6474988"/>
            <a:ext cx="504511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008E02-1107-5E9D-13F3-F45E05FFD73F}"/>
              </a:ext>
            </a:extLst>
          </p:cNvPr>
          <p:cNvSpPr txBox="1"/>
          <p:nvPr/>
        </p:nvSpPr>
        <p:spPr>
          <a:xfrm>
            <a:off x="357389" y="778911"/>
            <a:ext cx="83529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Quando as fábricas produzem enormes quantidades de bens, em níveis jamais atingidos pelo </a:t>
            </a:r>
            <a:r>
              <a:rPr lang="pt-BR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artesanato</a:t>
            </a: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ou pela </a:t>
            </a:r>
            <a:r>
              <a:rPr lang="pt-BR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manufatura</a:t>
            </a: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6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EFFF11-C32C-48C7-8F9C-F84A493D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4" y="6492875"/>
            <a:ext cx="39553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2B4853-C394-44F8-B707-8B2D9B67B917}"/>
              </a:ext>
            </a:extLst>
          </p:cNvPr>
          <p:cNvSpPr txBox="1"/>
          <p:nvPr/>
        </p:nvSpPr>
        <p:spPr>
          <a:xfrm>
            <a:off x="395536" y="188640"/>
            <a:ext cx="83529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5. PRODUÇÃO EM SÉRIE</a:t>
            </a:r>
          </a:p>
        </p:txBody>
      </p:sp>
      <p:pic>
        <p:nvPicPr>
          <p:cNvPr id="2052" name="Picture 4" descr="Honda interrompe produção de carros em São Paulo">
            <a:extLst>
              <a:ext uri="{FF2B5EF4-FFF2-40B4-BE49-F238E27FC236}">
                <a16:creationId xmlns:a16="http://schemas.microsoft.com/office/drawing/2014/main" id="{E1439C61-A9DB-4B23-A73E-6399FFC99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86" y="2804451"/>
            <a:ext cx="6669828" cy="368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3202B3-6DCB-1A81-3CD7-F402A439B2BD}"/>
              </a:ext>
            </a:extLst>
          </p:cNvPr>
          <p:cNvSpPr txBox="1"/>
          <p:nvPr/>
        </p:nvSpPr>
        <p:spPr>
          <a:xfrm>
            <a:off x="395536" y="711860"/>
            <a:ext cx="83529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Modo de fabricação em que as máquinas uniformizam a produção, isto é, os produtos industrializados são feitos de acordo com um padrão comum, que os torna iguais.</a:t>
            </a:r>
          </a:p>
        </p:txBody>
      </p:sp>
    </p:spTree>
    <p:extLst>
      <p:ext uri="{BB962C8B-B14F-4D97-AF65-F5344CB8AC3E}">
        <p14:creationId xmlns:p14="http://schemas.microsoft.com/office/powerpoint/2010/main" val="39092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EFFF11-C32C-48C7-8F9C-F84A493D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4" y="6492875"/>
            <a:ext cx="39553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2B4853-C394-44F8-B707-8B2D9B67B917}"/>
              </a:ext>
            </a:extLst>
          </p:cNvPr>
          <p:cNvSpPr txBox="1"/>
          <p:nvPr/>
        </p:nvSpPr>
        <p:spPr>
          <a:xfrm>
            <a:off x="395536" y="215063"/>
            <a:ext cx="83529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6. MECANIZAÇÃO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6FE40D-A21C-4A3B-AE5F-D2C1D4F8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85" y="1916832"/>
            <a:ext cx="7370230" cy="43204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076AEE-D408-1408-727B-325012C75A16}"/>
              </a:ext>
            </a:extLst>
          </p:cNvPr>
          <p:cNvSpPr txBox="1"/>
          <p:nvPr/>
        </p:nvSpPr>
        <p:spPr>
          <a:xfrm>
            <a:off x="395536" y="738283"/>
            <a:ext cx="8352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Caracteriza-se pelo uso intenso de máquinas na fabricação de bens ou produtos.</a:t>
            </a:r>
          </a:p>
        </p:txBody>
      </p:sp>
    </p:spTree>
    <p:extLst>
      <p:ext uri="{BB962C8B-B14F-4D97-AF65-F5344CB8AC3E}">
        <p14:creationId xmlns:p14="http://schemas.microsoft.com/office/powerpoint/2010/main" val="69644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062E7A-708F-409A-B4AC-78058B54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4" y="6492875"/>
            <a:ext cx="39553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pt-BR" sz="12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53E1B2-F24B-4C93-BE01-79B58ADA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46" y="1988840"/>
            <a:ext cx="6372708" cy="424600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A0BD432-015D-4DAF-B641-51B7068F48D1}"/>
              </a:ext>
            </a:extLst>
          </p:cNvPr>
          <p:cNvSpPr txBox="1"/>
          <p:nvPr/>
        </p:nvSpPr>
        <p:spPr>
          <a:xfrm>
            <a:off x="372552" y="286127"/>
            <a:ext cx="83529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7. INDÚSTRIA DE TRANSFORMAÇÃO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31FB76-79DA-59D7-3994-C3C520D5A96D}"/>
              </a:ext>
            </a:extLst>
          </p:cNvPr>
          <p:cNvSpPr txBox="1"/>
          <p:nvPr/>
        </p:nvSpPr>
        <p:spPr>
          <a:xfrm>
            <a:off x="383600" y="809347"/>
            <a:ext cx="83529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Recebe esse nome porque transforma produtos naturais em produtos industrializados.</a:t>
            </a:r>
          </a:p>
        </p:txBody>
      </p:sp>
    </p:spTree>
    <p:extLst>
      <p:ext uri="{BB962C8B-B14F-4D97-AF65-F5344CB8AC3E}">
        <p14:creationId xmlns:p14="http://schemas.microsoft.com/office/powerpoint/2010/main" val="25673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69888" y="222756"/>
            <a:ext cx="8352928" cy="5078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8. INDÚSTRIAS DE BENS DE PRODUÇÃO OU BASE</a:t>
            </a:r>
          </a:p>
        </p:txBody>
      </p:sp>
      <p:pic>
        <p:nvPicPr>
          <p:cNvPr id="17410" name="Picture 2" descr="http://www.sinobras.com.br/images/siderurgia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13474"/>
          <a:stretch/>
        </p:blipFill>
        <p:spPr bwMode="auto">
          <a:xfrm>
            <a:off x="1369799" y="2247908"/>
            <a:ext cx="6298545" cy="422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842296" y="5991592"/>
            <a:ext cx="1628950" cy="369332"/>
          </a:xfrm>
          <a:prstGeom prst="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Siderúrgica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062E7A-708F-409A-B4AC-78058B54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8464" y="6492875"/>
            <a:ext cx="395536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pt-BR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97F490-317C-8106-ABA3-3C5815145B2A}"/>
              </a:ext>
            </a:extLst>
          </p:cNvPr>
          <p:cNvSpPr txBox="1"/>
          <p:nvPr/>
        </p:nvSpPr>
        <p:spPr>
          <a:xfrm>
            <a:off x="369888" y="737731"/>
            <a:ext cx="83529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Transformam matérias-primas que serão utilizadas por outras indústrias. Por essa razão são também chamadas de </a:t>
            </a:r>
            <a:r>
              <a:rPr lang="pt-BR" sz="3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indústrias de base</a:t>
            </a:r>
            <a:r>
              <a:rPr lang="pt-BR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553</Words>
  <Application>Microsoft Office PowerPoint</Application>
  <PresentationFormat>Apresentação na tela (4:3)</PresentationFormat>
  <Paragraphs>80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Wingdings</vt:lpstr>
      <vt:lpstr>Wingdings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everton assuncao</dc:creator>
  <cp:lastModifiedBy>everton assuncao</cp:lastModifiedBy>
  <cp:revision>41</cp:revision>
  <dcterms:created xsi:type="dcterms:W3CDTF">2020-07-11T22:20:36Z</dcterms:created>
  <dcterms:modified xsi:type="dcterms:W3CDTF">2022-06-05T22:08:56Z</dcterms:modified>
</cp:coreProperties>
</file>